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DA3D7-42F5-5344-D4BC-5D0143A6B6A2}"/>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76A96BEB-C519-78BA-06E7-E086632FC6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D2DEBB81-2723-E00D-77A6-801BF18F9ECD}"/>
              </a:ext>
            </a:extLst>
          </p:cNvPr>
          <p:cNvSpPr>
            <a:spLocks noGrp="1"/>
          </p:cNvSpPr>
          <p:nvPr>
            <p:ph type="dt" sz="half" idx="10"/>
          </p:nvPr>
        </p:nvSpPr>
        <p:spPr/>
        <p:txBody>
          <a:bodyPr/>
          <a:lstStyle/>
          <a:p>
            <a:fld id="{7A9EFD4E-27E6-422A-AB69-7A7C234F9E7D}" type="datetimeFigureOut">
              <a:rPr lang="nl-NL" smtClean="0"/>
              <a:t>26-3-2024</a:t>
            </a:fld>
            <a:endParaRPr lang="nl-NL"/>
          </a:p>
        </p:txBody>
      </p:sp>
      <p:sp>
        <p:nvSpPr>
          <p:cNvPr id="5" name="Tijdelijke aanduiding voor voettekst 4">
            <a:extLst>
              <a:ext uri="{FF2B5EF4-FFF2-40B4-BE49-F238E27FC236}">
                <a16:creationId xmlns:a16="http://schemas.microsoft.com/office/drawing/2014/main" id="{41FE47A6-8C74-AC6B-6D94-E6C917CC2A9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0EC8093-422B-88A2-5286-804CE4431929}"/>
              </a:ext>
            </a:extLst>
          </p:cNvPr>
          <p:cNvSpPr>
            <a:spLocks noGrp="1"/>
          </p:cNvSpPr>
          <p:nvPr>
            <p:ph type="sldNum" sz="quarter" idx="12"/>
          </p:nvPr>
        </p:nvSpPr>
        <p:spPr/>
        <p:txBody>
          <a:bodyPr/>
          <a:lstStyle/>
          <a:p>
            <a:fld id="{48413C2F-833B-4979-B3D7-E702235CADD5}" type="slidenum">
              <a:rPr lang="nl-NL" smtClean="0"/>
              <a:t>‹nr.›</a:t>
            </a:fld>
            <a:endParaRPr lang="nl-NL"/>
          </a:p>
        </p:txBody>
      </p:sp>
    </p:spTree>
    <p:extLst>
      <p:ext uri="{BB962C8B-B14F-4D97-AF65-F5344CB8AC3E}">
        <p14:creationId xmlns:p14="http://schemas.microsoft.com/office/powerpoint/2010/main" val="1563614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0356BD-6F82-B5D6-0F71-80867E013EC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C9466EF-B2E7-09A9-AAB9-FFA01F3CC5D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76FB197-2EBE-F622-7DE7-100A36AC36D3}"/>
              </a:ext>
            </a:extLst>
          </p:cNvPr>
          <p:cNvSpPr>
            <a:spLocks noGrp="1"/>
          </p:cNvSpPr>
          <p:nvPr>
            <p:ph type="dt" sz="half" idx="10"/>
          </p:nvPr>
        </p:nvSpPr>
        <p:spPr/>
        <p:txBody>
          <a:bodyPr/>
          <a:lstStyle/>
          <a:p>
            <a:fld id="{7A9EFD4E-27E6-422A-AB69-7A7C234F9E7D}" type="datetimeFigureOut">
              <a:rPr lang="nl-NL" smtClean="0"/>
              <a:t>26-3-2024</a:t>
            </a:fld>
            <a:endParaRPr lang="nl-NL"/>
          </a:p>
        </p:txBody>
      </p:sp>
      <p:sp>
        <p:nvSpPr>
          <p:cNvPr id="5" name="Tijdelijke aanduiding voor voettekst 4">
            <a:extLst>
              <a:ext uri="{FF2B5EF4-FFF2-40B4-BE49-F238E27FC236}">
                <a16:creationId xmlns:a16="http://schemas.microsoft.com/office/drawing/2014/main" id="{6A6AD46E-2026-D7A8-3A71-0FF8622A406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AFAE57D-0939-6B32-DF1D-9FADBB6F5CD5}"/>
              </a:ext>
            </a:extLst>
          </p:cNvPr>
          <p:cNvSpPr>
            <a:spLocks noGrp="1"/>
          </p:cNvSpPr>
          <p:nvPr>
            <p:ph type="sldNum" sz="quarter" idx="12"/>
          </p:nvPr>
        </p:nvSpPr>
        <p:spPr/>
        <p:txBody>
          <a:bodyPr/>
          <a:lstStyle/>
          <a:p>
            <a:fld id="{48413C2F-833B-4979-B3D7-E702235CADD5}" type="slidenum">
              <a:rPr lang="nl-NL" smtClean="0"/>
              <a:t>‹nr.›</a:t>
            </a:fld>
            <a:endParaRPr lang="nl-NL"/>
          </a:p>
        </p:txBody>
      </p:sp>
    </p:spTree>
    <p:extLst>
      <p:ext uri="{BB962C8B-B14F-4D97-AF65-F5344CB8AC3E}">
        <p14:creationId xmlns:p14="http://schemas.microsoft.com/office/powerpoint/2010/main" val="287953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9885266-27E5-F083-4953-CF540CFB11C4}"/>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AC5EBBF-ECEB-6072-3B60-3836CDC53408}"/>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31F2193-F567-A64D-9F39-43B008371B2C}"/>
              </a:ext>
            </a:extLst>
          </p:cNvPr>
          <p:cNvSpPr>
            <a:spLocks noGrp="1"/>
          </p:cNvSpPr>
          <p:nvPr>
            <p:ph type="dt" sz="half" idx="10"/>
          </p:nvPr>
        </p:nvSpPr>
        <p:spPr/>
        <p:txBody>
          <a:bodyPr/>
          <a:lstStyle/>
          <a:p>
            <a:fld id="{7A9EFD4E-27E6-422A-AB69-7A7C234F9E7D}" type="datetimeFigureOut">
              <a:rPr lang="nl-NL" smtClean="0"/>
              <a:t>26-3-2024</a:t>
            </a:fld>
            <a:endParaRPr lang="nl-NL"/>
          </a:p>
        </p:txBody>
      </p:sp>
      <p:sp>
        <p:nvSpPr>
          <p:cNvPr id="5" name="Tijdelijke aanduiding voor voettekst 4">
            <a:extLst>
              <a:ext uri="{FF2B5EF4-FFF2-40B4-BE49-F238E27FC236}">
                <a16:creationId xmlns:a16="http://schemas.microsoft.com/office/drawing/2014/main" id="{7FAA058F-CB8D-E142-B7DA-730CB45079C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EA80155-DDB3-435F-C866-554B5369269A}"/>
              </a:ext>
            </a:extLst>
          </p:cNvPr>
          <p:cNvSpPr>
            <a:spLocks noGrp="1"/>
          </p:cNvSpPr>
          <p:nvPr>
            <p:ph type="sldNum" sz="quarter" idx="12"/>
          </p:nvPr>
        </p:nvSpPr>
        <p:spPr/>
        <p:txBody>
          <a:bodyPr/>
          <a:lstStyle/>
          <a:p>
            <a:fld id="{48413C2F-833B-4979-B3D7-E702235CADD5}" type="slidenum">
              <a:rPr lang="nl-NL" smtClean="0"/>
              <a:t>‹nr.›</a:t>
            </a:fld>
            <a:endParaRPr lang="nl-NL"/>
          </a:p>
        </p:txBody>
      </p:sp>
    </p:spTree>
    <p:extLst>
      <p:ext uri="{BB962C8B-B14F-4D97-AF65-F5344CB8AC3E}">
        <p14:creationId xmlns:p14="http://schemas.microsoft.com/office/powerpoint/2010/main" val="2773782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B68A72-D027-65C1-B101-7EB4E307A20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2E006C9-9A8A-9221-26A3-CBFB9C899C6A}"/>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B12A255-5A58-27EF-121F-7BC858D9102A}"/>
              </a:ext>
            </a:extLst>
          </p:cNvPr>
          <p:cNvSpPr>
            <a:spLocks noGrp="1"/>
          </p:cNvSpPr>
          <p:nvPr>
            <p:ph type="dt" sz="half" idx="10"/>
          </p:nvPr>
        </p:nvSpPr>
        <p:spPr/>
        <p:txBody>
          <a:bodyPr/>
          <a:lstStyle/>
          <a:p>
            <a:fld id="{7A9EFD4E-27E6-422A-AB69-7A7C234F9E7D}" type="datetimeFigureOut">
              <a:rPr lang="nl-NL" smtClean="0"/>
              <a:t>26-3-2024</a:t>
            </a:fld>
            <a:endParaRPr lang="nl-NL"/>
          </a:p>
        </p:txBody>
      </p:sp>
      <p:sp>
        <p:nvSpPr>
          <p:cNvPr id="5" name="Tijdelijke aanduiding voor voettekst 4">
            <a:extLst>
              <a:ext uri="{FF2B5EF4-FFF2-40B4-BE49-F238E27FC236}">
                <a16:creationId xmlns:a16="http://schemas.microsoft.com/office/drawing/2014/main" id="{90DF7962-9CB0-521B-2F9C-1954A704AF0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1ACC50B-183B-09B4-E71D-837AE4F6E649}"/>
              </a:ext>
            </a:extLst>
          </p:cNvPr>
          <p:cNvSpPr>
            <a:spLocks noGrp="1"/>
          </p:cNvSpPr>
          <p:nvPr>
            <p:ph type="sldNum" sz="quarter" idx="12"/>
          </p:nvPr>
        </p:nvSpPr>
        <p:spPr/>
        <p:txBody>
          <a:bodyPr/>
          <a:lstStyle/>
          <a:p>
            <a:fld id="{48413C2F-833B-4979-B3D7-E702235CADD5}" type="slidenum">
              <a:rPr lang="nl-NL" smtClean="0"/>
              <a:t>‹nr.›</a:t>
            </a:fld>
            <a:endParaRPr lang="nl-NL"/>
          </a:p>
        </p:txBody>
      </p:sp>
    </p:spTree>
    <p:extLst>
      <p:ext uri="{BB962C8B-B14F-4D97-AF65-F5344CB8AC3E}">
        <p14:creationId xmlns:p14="http://schemas.microsoft.com/office/powerpoint/2010/main" val="3177432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129768-1717-9EB8-15E3-323E1F17428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9BB92D7D-C3DB-5FD1-5092-633875028A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88FA81F-C059-545D-4B09-C0AF7E092602}"/>
              </a:ext>
            </a:extLst>
          </p:cNvPr>
          <p:cNvSpPr>
            <a:spLocks noGrp="1"/>
          </p:cNvSpPr>
          <p:nvPr>
            <p:ph type="dt" sz="half" idx="10"/>
          </p:nvPr>
        </p:nvSpPr>
        <p:spPr/>
        <p:txBody>
          <a:bodyPr/>
          <a:lstStyle/>
          <a:p>
            <a:fld id="{7A9EFD4E-27E6-422A-AB69-7A7C234F9E7D}" type="datetimeFigureOut">
              <a:rPr lang="nl-NL" smtClean="0"/>
              <a:t>26-3-2024</a:t>
            </a:fld>
            <a:endParaRPr lang="nl-NL"/>
          </a:p>
        </p:txBody>
      </p:sp>
      <p:sp>
        <p:nvSpPr>
          <p:cNvPr id="5" name="Tijdelijke aanduiding voor voettekst 4">
            <a:extLst>
              <a:ext uri="{FF2B5EF4-FFF2-40B4-BE49-F238E27FC236}">
                <a16:creationId xmlns:a16="http://schemas.microsoft.com/office/drawing/2014/main" id="{EAB842FC-D6A6-CAA7-BCF2-A1676DDABC8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46B4930-21E2-2EF9-E8FC-7B8A0B272131}"/>
              </a:ext>
            </a:extLst>
          </p:cNvPr>
          <p:cNvSpPr>
            <a:spLocks noGrp="1"/>
          </p:cNvSpPr>
          <p:nvPr>
            <p:ph type="sldNum" sz="quarter" idx="12"/>
          </p:nvPr>
        </p:nvSpPr>
        <p:spPr/>
        <p:txBody>
          <a:bodyPr/>
          <a:lstStyle/>
          <a:p>
            <a:fld id="{48413C2F-833B-4979-B3D7-E702235CADD5}" type="slidenum">
              <a:rPr lang="nl-NL" smtClean="0"/>
              <a:t>‹nr.›</a:t>
            </a:fld>
            <a:endParaRPr lang="nl-NL"/>
          </a:p>
        </p:txBody>
      </p:sp>
    </p:spTree>
    <p:extLst>
      <p:ext uri="{BB962C8B-B14F-4D97-AF65-F5344CB8AC3E}">
        <p14:creationId xmlns:p14="http://schemas.microsoft.com/office/powerpoint/2010/main" val="593864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2FDE5E-0453-B8DD-BB67-892F703D433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99557DE-45CD-4561-164D-63378C9AF7CB}"/>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88947DF8-8ECF-1513-AACB-48CC248AB428}"/>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E402D3FC-AAF1-4182-E98C-1E1E5831BB5E}"/>
              </a:ext>
            </a:extLst>
          </p:cNvPr>
          <p:cNvSpPr>
            <a:spLocks noGrp="1"/>
          </p:cNvSpPr>
          <p:nvPr>
            <p:ph type="dt" sz="half" idx="10"/>
          </p:nvPr>
        </p:nvSpPr>
        <p:spPr/>
        <p:txBody>
          <a:bodyPr/>
          <a:lstStyle/>
          <a:p>
            <a:fld id="{7A9EFD4E-27E6-422A-AB69-7A7C234F9E7D}" type="datetimeFigureOut">
              <a:rPr lang="nl-NL" smtClean="0"/>
              <a:t>26-3-2024</a:t>
            </a:fld>
            <a:endParaRPr lang="nl-NL"/>
          </a:p>
        </p:txBody>
      </p:sp>
      <p:sp>
        <p:nvSpPr>
          <p:cNvPr id="6" name="Tijdelijke aanduiding voor voettekst 5">
            <a:extLst>
              <a:ext uri="{FF2B5EF4-FFF2-40B4-BE49-F238E27FC236}">
                <a16:creationId xmlns:a16="http://schemas.microsoft.com/office/drawing/2014/main" id="{D46CF211-B8E1-E4A4-88FD-AFFB86E6A13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D3C89D7-85E7-2372-4290-0DCF3BCCC235}"/>
              </a:ext>
            </a:extLst>
          </p:cNvPr>
          <p:cNvSpPr>
            <a:spLocks noGrp="1"/>
          </p:cNvSpPr>
          <p:nvPr>
            <p:ph type="sldNum" sz="quarter" idx="12"/>
          </p:nvPr>
        </p:nvSpPr>
        <p:spPr/>
        <p:txBody>
          <a:bodyPr/>
          <a:lstStyle/>
          <a:p>
            <a:fld id="{48413C2F-833B-4979-B3D7-E702235CADD5}" type="slidenum">
              <a:rPr lang="nl-NL" smtClean="0"/>
              <a:t>‹nr.›</a:t>
            </a:fld>
            <a:endParaRPr lang="nl-NL"/>
          </a:p>
        </p:txBody>
      </p:sp>
    </p:spTree>
    <p:extLst>
      <p:ext uri="{BB962C8B-B14F-4D97-AF65-F5344CB8AC3E}">
        <p14:creationId xmlns:p14="http://schemas.microsoft.com/office/powerpoint/2010/main" val="572617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67ECD9-3662-E987-1DF9-28A461B7C15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7A128375-4EAC-4B6D-7EBA-770FA443AD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8298C1ED-C0C6-31AE-0B7F-845D531CA6F0}"/>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C61FA5D2-8523-AACA-F84C-90AE39D55F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5E16C03A-B3B7-B819-7A4B-FE078CB1AC79}"/>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A40ED2D-52C5-EA0A-2231-7E12ADA14601}"/>
              </a:ext>
            </a:extLst>
          </p:cNvPr>
          <p:cNvSpPr>
            <a:spLocks noGrp="1"/>
          </p:cNvSpPr>
          <p:nvPr>
            <p:ph type="dt" sz="half" idx="10"/>
          </p:nvPr>
        </p:nvSpPr>
        <p:spPr/>
        <p:txBody>
          <a:bodyPr/>
          <a:lstStyle/>
          <a:p>
            <a:fld id="{7A9EFD4E-27E6-422A-AB69-7A7C234F9E7D}" type="datetimeFigureOut">
              <a:rPr lang="nl-NL" smtClean="0"/>
              <a:t>26-3-2024</a:t>
            </a:fld>
            <a:endParaRPr lang="nl-NL"/>
          </a:p>
        </p:txBody>
      </p:sp>
      <p:sp>
        <p:nvSpPr>
          <p:cNvPr id="8" name="Tijdelijke aanduiding voor voettekst 7">
            <a:extLst>
              <a:ext uri="{FF2B5EF4-FFF2-40B4-BE49-F238E27FC236}">
                <a16:creationId xmlns:a16="http://schemas.microsoft.com/office/drawing/2014/main" id="{4290078D-EB50-F251-1028-D31843035D53}"/>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C3BA38AB-4FCE-1259-97A0-7B06A109C3D7}"/>
              </a:ext>
            </a:extLst>
          </p:cNvPr>
          <p:cNvSpPr>
            <a:spLocks noGrp="1"/>
          </p:cNvSpPr>
          <p:nvPr>
            <p:ph type="sldNum" sz="quarter" idx="12"/>
          </p:nvPr>
        </p:nvSpPr>
        <p:spPr/>
        <p:txBody>
          <a:bodyPr/>
          <a:lstStyle/>
          <a:p>
            <a:fld id="{48413C2F-833B-4979-B3D7-E702235CADD5}" type="slidenum">
              <a:rPr lang="nl-NL" smtClean="0"/>
              <a:t>‹nr.›</a:t>
            </a:fld>
            <a:endParaRPr lang="nl-NL"/>
          </a:p>
        </p:txBody>
      </p:sp>
    </p:spTree>
    <p:extLst>
      <p:ext uri="{BB962C8B-B14F-4D97-AF65-F5344CB8AC3E}">
        <p14:creationId xmlns:p14="http://schemas.microsoft.com/office/powerpoint/2010/main" val="51986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E0CA59-0BB1-56D1-152C-50EAFDB2C0C6}"/>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9ACB4E4-85F8-4011-9E79-7BCCC0AA2810}"/>
              </a:ext>
            </a:extLst>
          </p:cNvPr>
          <p:cNvSpPr>
            <a:spLocks noGrp="1"/>
          </p:cNvSpPr>
          <p:nvPr>
            <p:ph type="dt" sz="half" idx="10"/>
          </p:nvPr>
        </p:nvSpPr>
        <p:spPr/>
        <p:txBody>
          <a:bodyPr/>
          <a:lstStyle/>
          <a:p>
            <a:fld id="{7A9EFD4E-27E6-422A-AB69-7A7C234F9E7D}" type="datetimeFigureOut">
              <a:rPr lang="nl-NL" smtClean="0"/>
              <a:t>26-3-2024</a:t>
            </a:fld>
            <a:endParaRPr lang="nl-NL"/>
          </a:p>
        </p:txBody>
      </p:sp>
      <p:sp>
        <p:nvSpPr>
          <p:cNvPr id="4" name="Tijdelijke aanduiding voor voettekst 3">
            <a:extLst>
              <a:ext uri="{FF2B5EF4-FFF2-40B4-BE49-F238E27FC236}">
                <a16:creationId xmlns:a16="http://schemas.microsoft.com/office/drawing/2014/main" id="{9FF44F3A-3A12-4505-80AA-4F45C0040DCA}"/>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9172B2E8-44EC-6F56-79F8-E73A2003D02B}"/>
              </a:ext>
            </a:extLst>
          </p:cNvPr>
          <p:cNvSpPr>
            <a:spLocks noGrp="1"/>
          </p:cNvSpPr>
          <p:nvPr>
            <p:ph type="sldNum" sz="quarter" idx="12"/>
          </p:nvPr>
        </p:nvSpPr>
        <p:spPr/>
        <p:txBody>
          <a:bodyPr/>
          <a:lstStyle/>
          <a:p>
            <a:fld id="{48413C2F-833B-4979-B3D7-E702235CADD5}" type="slidenum">
              <a:rPr lang="nl-NL" smtClean="0"/>
              <a:t>‹nr.›</a:t>
            </a:fld>
            <a:endParaRPr lang="nl-NL"/>
          </a:p>
        </p:txBody>
      </p:sp>
    </p:spTree>
    <p:extLst>
      <p:ext uri="{BB962C8B-B14F-4D97-AF65-F5344CB8AC3E}">
        <p14:creationId xmlns:p14="http://schemas.microsoft.com/office/powerpoint/2010/main" val="252062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2A999EA-F9B4-657D-CBAF-9C0A81328B9C}"/>
              </a:ext>
            </a:extLst>
          </p:cNvPr>
          <p:cNvSpPr>
            <a:spLocks noGrp="1"/>
          </p:cNvSpPr>
          <p:nvPr>
            <p:ph type="dt" sz="half" idx="10"/>
          </p:nvPr>
        </p:nvSpPr>
        <p:spPr/>
        <p:txBody>
          <a:bodyPr/>
          <a:lstStyle/>
          <a:p>
            <a:fld id="{7A9EFD4E-27E6-422A-AB69-7A7C234F9E7D}" type="datetimeFigureOut">
              <a:rPr lang="nl-NL" smtClean="0"/>
              <a:t>26-3-2024</a:t>
            </a:fld>
            <a:endParaRPr lang="nl-NL"/>
          </a:p>
        </p:txBody>
      </p:sp>
      <p:sp>
        <p:nvSpPr>
          <p:cNvPr id="3" name="Tijdelijke aanduiding voor voettekst 2">
            <a:extLst>
              <a:ext uri="{FF2B5EF4-FFF2-40B4-BE49-F238E27FC236}">
                <a16:creationId xmlns:a16="http://schemas.microsoft.com/office/drawing/2014/main" id="{52A50407-48F3-BC63-58E5-E405EDCE87A1}"/>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AF5AB9B4-C75E-30C5-9D6E-F2CBD5DAC73D}"/>
              </a:ext>
            </a:extLst>
          </p:cNvPr>
          <p:cNvSpPr>
            <a:spLocks noGrp="1"/>
          </p:cNvSpPr>
          <p:nvPr>
            <p:ph type="sldNum" sz="quarter" idx="12"/>
          </p:nvPr>
        </p:nvSpPr>
        <p:spPr/>
        <p:txBody>
          <a:bodyPr/>
          <a:lstStyle/>
          <a:p>
            <a:fld id="{48413C2F-833B-4979-B3D7-E702235CADD5}" type="slidenum">
              <a:rPr lang="nl-NL" smtClean="0"/>
              <a:t>‹nr.›</a:t>
            </a:fld>
            <a:endParaRPr lang="nl-NL"/>
          </a:p>
        </p:txBody>
      </p:sp>
    </p:spTree>
    <p:extLst>
      <p:ext uri="{BB962C8B-B14F-4D97-AF65-F5344CB8AC3E}">
        <p14:creationId xmlns:p14="http://schemas.microsoft.com/office/powerpoint/2010/main" val="246012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8FB2D4-039B-23FC-4B03-A0D23DA70E4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E59C688D-70DD-A0F2-5035-0C116D94BA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43D289D0-C9EB-94F7-9BD2-E37B2E0967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0C3362B-0614-A7A2-696B-E0F729AB3569}"/>
              </a:ext>
            </a:extLst>
          </p:cNvPr>
          <p:cNvSpPr>
            <a:spLocks noGrp="1"/>
          </p:cNvSpPr>
          <p:nvPr>
            <p:ph type="dt" sz="half" idx="10"/>
          </p:nvPr>
        </p:nvSpPr>
        <p:spPr/>
        <p:txBody>
          <a:bodyPr/>
          <a:lstStyle/>
          <a:p>
            <a:fld id="{7A9EFD4E-27E6-422A-AB69-7A7C234F9E7D}" type="datetimeFigureOut">
              <a:rPr lang="nl-NL" smtClean="0"/>
              <a:t>26-3-2024</a:t>
            </a:fld>
            <a:endParaRPr lang="nl-NL"/>
          </a:p>
        </p:txBody>
      </p:sp>
      <p:sp>
        <p:nvSpPr>
          <p:cNvPr id="6" name="Tijdelijke aanduiding voor voettekst 5">
            <a:extLst>
              <a:ext uri="{FF2B5EF4-FFF2-40B4-BE49-F238E27FC236}">
                <a16:creationId xmlns:a16="http://schemas.microsoft.com/office/drawing/2014/main" id="{758E4DFF-A8D0-C6A8-7821-734C661869A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BA31D4E-C111-FCCF-2F5B-5E3F254B2F9F}"/>
              </a:ext>
            </a:extLst>
          </p:cNvPr>
          <p:cNvSpPr>
            <a:spLocks noGrp="1"/>
          </p:cNvSpPr>
          <p:nvPr>
            <p:ph type="sldNum" sz="quarter" idx="12"/>
          </p:nvPr>
        </p:nvSpPr>
        <p:spPr/>
        <p:txBody>
          <a:bodyPr/>
          <a:lstStyle/>
          <a:p>
            <a:fld id="{48413C2F-833B-4979-B3D7-E702235CADD5}" type="slidenum">
              <a:rPr lang="nl-NL" smtClean="0"/>
              <a:t>‹nr.›</a:t>
            </a:fld>
            <a:endParaRPr lang="nl-NL"/>
          </a:p>
        </p:txBody>
      </p:sp>
    </p:spTree>
    <p:extLst>
      <p:ext uri="{BB962C8B-B14F-4D97-AF65-F5344CB8AC3E}">
        <p14:creationId xmlns:p14="http://schemas.microsoft.com/office/powerpoint/2010/main" val="1576251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AA770D-CB1B-4D02-F9A2-C751EF85F13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47752F50-E657-27DA-A6CF-F27386AC70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8B50A11B-47DD-DD11-CB17-5154721CF3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21BBC56-C91F-17F3-B448-94424767127B}"/>
              </a:ext>
            </a:extLst>
          </p:cNvPr>
          <p:cNvSpPr>
            <a:spLocks noGrp="1"/>
          </p:cNvSpPr>
          <p:nvPr>
            <p:ph type="dt" sz="half" idx="10"/>
          </p:nvPr>
        </p:nvSpPr>
        <p:spPr/>
        <p:txBody>
          <a:bodyPr/>
          <a:lstStyle/>
          <a:p>
            <a:fld id="{7A9EFD4E-27E6-422A-AB69-7A7C234F9E7D}" type="datetimeFigureOut">
              <a:rPr lang="nl-NL" smtClean="0"/>
              <a:t>26-3-2024</a:t>
            </a:fld>
            <a:endParaRPr lang="nl-NL"/>
          </a:p>
        </p:txBody>
      </p:sp>
      <p:sp>
        <p:nvSpPr>
          <p:cNvPr id="6" name="Tijdelijke aanduiding voor voettekst 5">
            <a:extLst>
              <a:ext uri="{FF2B5EF4-FFF2-40B4-BE49-F238E27FC236}">
                <a16:creationId xmlns:a16="http://schemas.microsoft.com/office/drawing/2014/main" id="{003D6B76-B57D-1F39-D0EC-DC360886C68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CC0D22C-E2B2-EF4F-1D47-FDCE50F2C076}"/>
              </a:ext>
            </a:extLst>
          </p:cNvPr>
          <p:cNvSpPr>
            <a:spLocks noGrp="1"/>
          </p:cNvSpPr>
          <p:nvPr>
            <p:ph type="sldNum" sz="quarter" idx="12"/>
          </p:nvPr>
        </p:nvSpPr>
        <p:spPr/>
        <p:txBody>
          <a:bodyPr/>
          <a:lstStyle/>
          <a:p>
            <a:fld id="{48413C2F-833B-4979-B3D7-E702235CADD5}" type="slidenum">
              <a:rPr lang="nl-NL" smtClean="0"/>
              <a:t>‹nr.›</a:t>
            </a:fld>
            <a:endParaRPr lang="nl-NL"/>
          </a:p>
        </p:txBody>
      </p:sp>
    </p:spTree>
    <p:extLst>
      <p:ext uri="{BB962C8B-B14F-4D97-AF65-F5344CB8AC3E}">
        <p14:creationId xmlns:p14="http://schemas.microsoft.com/office/powerpoint/2010/main" val="3685678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745346BC-C4CA-3B51-5BDE-039DC37F87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6952A5EB-76C7-5784-B610-C6EFB30469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49A97E0-E497-81CD-89CB-C28AE478D1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9EFD4E-27E6-422A-AB69-7A7C234F9E7D}" type="datetimeFigureOut">
              <a:rPr lang="nl-NL" smtClean="0"/>
              <a:t>26-3-2024</a:t>
            </a:fld>
            <a:endParaRPr lang="nl-NL"/>
          </a:p>
        </p:txBody>
      </p:sp>
      <p:sp>
        <p:nvSpPr>
          <p:cNvPr id="5" name="Tijdelijke aanduiding voor voettekst 4">
            <a:extLst>
              <a:ext uri="{FF2B5EF4-FFF2-40B4-BE49-F238E27FC236}">
                <a16:creationId xmlns:a16="http://schemas.microsoft.com/office/drawing/2014/main" id="{C601E360-E05B-85D8-A8F3-A36F944765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516CFF02-B2E1-64B5-0634-6D347F74FF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13C2F-833B-4979-B3D7-E702235CADD5}" type="slidenum">
              <a:rPr lang="nl-NL" smtClean="0"/>
              <a:t>‹nr.›</a:t>
            </a:fld>
            <a:endParaRPr lang="nl-NL"/>
          </a:p>
        </p:txBody>
      </p:sp>
    </p:spTree>
    <p:extLst>
      <p:ext uri="{BB962C8B-B14F-4D97-AF65-F5344CB8AC3E}">
        <p14:creationId xmlns:p14="http://schemas.microsoft.com/office/powerpoint/2010/main" val="1343977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9913C8E3-B071-9967-F800-74CB818BD7F4}"/>
              </a:ext>
            </a:extLst>
          </p:cNvPr>
          <p:cNvPicPr>
            <a:picLocks noChangeAspect="1"/>
          </p:cNvPicPr>
          <p:nvPr/>
        </p:nvPicPr>
        <p:blipFill rotWithShape="1">
          <a:blip r:embed="rId2"/>
          <a:srcRect r="66320"/>
          <a:stretch/>
        </p:blipFill>
        <p:spPr>
          <a:xfrm>
            <a:off x="4629092" y="2362567"/>
            <a:ext cx="3016243" cy="2352868"/>
          </a:xfrm>
          <a:prstGeom prst="rect">
            <a:avLst/>
          </a:prstGeom>
        </p:spPr>
      </p:pic>
      <p:sp>
        <p:nvSpPr>
          <p:cNvPr id="26" name="Rechthoek 25">
            <a:extLst>
              <a:ext uri="{FF2B5EF4-FFF2-40B4-BE49-F238E27FC236}">
                <a16:creationId xmlns:a16="http://schemas.microsoft.com/office/drawing/2014/main" id="{2DDC2834-BEF8-55C8-D44C-2105DB612206}"/>
              </a:ext>
            </a:extLst>
          </p:cNvPr>
          <p:cNvSpPr/>
          <p:nvPr/>
        </p:nvSpPr>
        <p:spPr>
          <a:xfrm>
            <a:off x="3532094" y="5104919"/>
            <a:ext cx="2303363" cy="1620816"/>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000" b="0" i="0" dirty="0">
                <a:solidFill>
                  <a:schemeClr val="tx1"/>
                </a:solidFill>
                <a:effectLst/>
                <a:latin typeface="RobotoCondensed"/>
              </a:rPr>
              <a:t>Ontmoedigen of aanmoedigen van het gebruik van bomen, afval en gewassen om energie op te wekken. Bio-energie wordt geproduceerd door het verbranden van organische materialen in vaste vorm (bijv. hout), in vloeibare vorm (bijv. ethanol) of als gas (bijv. methaan van verrotting van organisch materiaal). </a:t>
            </a:r>
            <a:endParaRPr lang="nl-NL" sz="1000" dirty="0">
              <a:solidFill>
                <a:schemeClr val="tx1"/>
              </a:solidFill>
            </a:endParaRPr>
          </a:p>
        </p:txBody>
      </p:sp>
      <p:sp>
        <p:nvSpPr>
          <p:cNvPr id="45" name="Rechthoek 44">
            <a:extLst>
              <a:ext uri="{FF2B5EF4-FFF2-40B4-BE49-F238E27FC236}">
                <a16:creationId xmlns:a16="http://schemas.microsoft.com/office/drawing/2014/main" id="{85E271FA-78CD-003A-5C23-C42B81A9E70F}"/>
              </a:ext>
            </a:extLst>
          </p:cNvPr>
          <p:cNvSpPr/>
          <p:nvPr/>
        </p:nvSpPr>
        <p:spPr>
          <a:xfrm>
            <a:off x="722300" y="4070393"/>
            <a:ext cx="2195786" cy="1824318"/>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000" b="0" i="0" dirty="0">
                <a:solidFill>
                  <a:schemeClr val="tx1"/>
                </a:solidFill>
                <a:effectLst/>
                <a:latin typeface="RobotoCondensed"/>
              </a:rPr>
              <a:t>Ontmoedigen of aanmoedigen van boringen en verbranding van aardgas als energiebron. Aardgas is een fossiele brandstof die gebruikt wordt voor elektriciteit, verwarming en industriële processen. Bij de verbranding komt koolstofdioxide vrij (minder dan bij kolen en olie) en bij lekkages komen grote hoeveelheden methaan vrij.</a:t>
            </a:r>
            <a:endParaRPr lang="nl-NL" sz="1000" dirty="0">
              <a:solidFill>
                <a:schemeClr val="tx1"/>
              </a:solidFill>
            </a:endParaRPr>
          </a:p>
        </p:txBody>
      </p:sp>
      <p:sp>
        <p:nvSpPr>
          <p:cNvPr id="46" name="Rechthoek 45">
            <a:extLst>
              <a:ext uri="{FF2B5EF4-FFF2-40B4-BE49-F238E27FC236}">
                <a16:creationId xmlns:a16="http://schemas.microsoft.com/office/drawing/2014/main" id="{CDD59F48-51B9-6569-BC7F-F52D30ABB6EC}"/>
              </a:ext>
            </a:extLst>
          </p:cNvPr>
          <p:cNvSpPr/>
          <p:nvPr/>
        </p:nvSpPr>
        <p:spPr>
          <a:xfrm>
            <a:off x="722300" y="1604682"/>
            <a:ext cx="2195786" cy="1824318"/>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000" b="0" i="0" dirty="0">
                <a:solidFill>
                  <a:schemeClr val="tx1"/>
                </a:solidFill>
                <a:effectLst/>
                <a:latin typeface="RobotoCondensed"/>
              </a:rPr>
              <a:t>Ontmoedigen of aanmoedigen van winning en consumptie van olie voor energie. Olie is een veelgebruikte brandstof in auto's, schepen en vliegtuigen en wordt ook gebruikt in de industrie, voor verwarming en voor elektriciteitsopwekking. Toegang tot olie heeft tot grote conflicten geleid en olielekkages kunnen ecosystemen en water bedreigen.</a:t>
            </a:r>
            <a:endParaRPr lang="nl-NL" sz="1000" dirty="0">
              <a:solidFill>
                <a:schemeClr val="tx1"/>
              </a:solidFill>
            </a:endParaRPr>
          </a:p>
        </p:txBody>
      </p:sp>
      <p:sp>
        <p:nvSpPr>
          <p:cNvPr id="47" name="Rechthoek 46">
            <a:extLst>
              <a:ext uri="{FF2B5EF4-FFF2-40B4-BE49-F238E27FC236}">
                <a16:creationId xmlns:a16="http://schemas.microsoft.com/office/drawing/2014/main" id="{532C8102-873B-CF99-3D73-CFC6822E2575}"/>
              </a:ext>
            </a:extLst>
          </p:cNvPr>
          <p:cNvSpPr/>
          <p:nvPr/>
        </p:nvSpPr>
        <p:spPr>
          <a:xfrm>
            <a:off x="9563112" y="3782363"/>
            <a:ext cx="1906588" cy="1847472"/>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000" b="0" i="0" dirty="0">
                <a:solidFill>
                  <a:schemeClr val="tx1"/>
                </a:solidFill>
                <a:effectLst/>
                <a:latin typeface="RobotoCondensed"/>
              </a:rPr>
              <a:t>Ontdek een gloednieuwe bron van elektriciteit die geen broeikasgassen uitstoot. Mensen speculeren over een doorbraak in kernfusie of kernsplijting van thorium, maar iedere nieuwe energiebron brengt ook onbekende risico's mee.</a:t>
            </a:r>
            <a:endParaRPr lang="nl-NL" sz="1000" dirty="0">
              <a:solidFill>
                <a:schemeClr val="tx1"/>
              </a:solidFill>
            </a:endParaRPr>
          </a:p>
        </p:txBody>
      </p:sp>
      <p:sp>
        <p:nvSpPr>
          <p:cNvPr id="48" name="Rechthoek 47">
            <a:extLst>
              <a:ext uri="{FF2B5EF4-FFF2-40B4-BE49-F238E27FC236}">
                <a16:creationId xmlns:a16="http://schemas.microsoft.com/office/drawing/2014/main" id="{89676177-C9B4-3DA1-D648-AD50ED4A1C88}"/>
              </a:ext>
            </a:extLst>
          </p:cNvPr>
          <p:cNvSpPr/>
          <p:nvPr/>
        </p:nvSpPr>
        <p:spPr>
          <a:xfrm>
            <a:off x="9563112" y="1680997"/>
            <a:ext cx="1906588" cy="1748003"/>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000" b="0" i="0" dirty="0">
                <a:solidFill>
                  <a:schemeClr val="tx1"/>
                </a:solidFill>
                <a:effectLst/>
                <a:latin typeface="RobotoCondensed"/>
              </a:rPr>
              <a:t>Stimuleer of ontmoedig de bouw van kerncentrales. Productie van kernenergie stoot geen koolstofdioxide uit, maar produceert wel afval dat eeuwen bewaard moet worden.</a:t>
            </a:r>
            <a:endParaRPr lang="nl-NL" sz="1000" dirty="0">
              <a:solidFill>
                <a:schemeClr val="tx1"/>
              </a:solidFill>
            </a:endParaRPr>
          </a:p>
        </p:txBody>
      </p:sp>
      <p:sp>
        <p:nvSpPr>
          <p:cNvPr id="49" name="Rechthoek 48">
            <a:extLst>
              <a:ext uri="{FF2B5EF4-FFF2-40B4-BE49-F238E27FC236}">
                <a16:creationId xmlns:a16="http://schemas.microsoft.com/office/drawing/2014/main" id="{C5B2D266-DE96-6EF8-C55C-43B79675DDF9}"/>
              </a:ext>
            </a:extLst>
          </p:cNvPr>
          <p:cNvSpPr/>
          <p:nvPr/>
        </p:nvSpPr>
        <p:spPr>
          <a:xfrm>
            <a:off x="6787267" y="197224"/>
            <a:ext cx="2034004" cy="1748003"/>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000" b="0" i="0" dirty="0">
                <a:solidFill>
                  <a:schemeClr val="tx1"/>
                </a:solidFill>
                <a:effectLst/>
                <a:latin typeface="RobotoCondensed"/>
              </a:rPr>
              <a:t>Ontmoedigen of aanmoedigen van bouw van zonnepanelen en windmolens. Bij de hernieuwbare energiebronnen horen windenergie, zonne-energie, geothermische energie, waterkracht en andere technologieën met weinig of geen koolstofuitstoot of luchtvervuiling.</a:t>
            </a:r>
            <a:endParaRPr lang="nl-NL" sz="1000" dirty="0">
              <a:solidFill>
                <a:schemeClr val="tx1"/>
              </a:solidFill>
            </a:endParaRPr>
          </a:p>
        </p:txBody>
      </p:sp>
      <p:sp>
        <p:nvSpPr>
          <p:cNvPr id="50" name="Rechthoek 49">
            <a:extLst>
              <a:ext uri="{FF2B5EF4-FFF2-40B4-BE49-F238E27FC236}">
                <a16:creationId xmlns:a16="http://schemas.microsoft.com/office/drawing/2014/main" id="{12DDEFCD-1D9C-4F91-DDAE-EBB96DAF6475}"/>
              </a:ext>
            </a:extLst>
          </p:cNvPr>
          <p:cNvSpPr/>
          <p:nvPr/>
        </p:nvSpPr>
        <p:spPr>
          <a:xfrm>
            <a:off x="3639671" y="197224"/>
            <a:ext cx="2195786" cy="1748003"/>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000" b="0" i="0" dirty="0">
                <a:solidFill>
                  <a:schemeClr val="tx1"/>
                </a:solidFill>
                <a:effectLst/>
                <a:latin typeface="RobotoCondensed"/>
              </a:rPr>
              <a:t>Ontmoedigen of aanmoedigen van winning en verbranding van kolen. Kolen zijn de meest schadelijke fossiele brandstof, in termen van zowel koolstofemissies als luchtvervuiling met grote impact op de gezondheid. Wereldwijd is het de meest gebruikte energiebron, omdat het goedkoop te winnen en transporteren is.</a:t>
            </a:r>
            <a:endParaRPr lang="nl-NL" sz="1000" dirty="0">
              <a:solidFill>
                <a:schemeClr val="tx1"/>
              </a:solidFill>
            </a:endParaRPr>
          </a:p>
        </p:txBody>
      </p:sp>
      <p:sp>
        <p:nvSpPr>
          <p:cNvPr id="51" name="Rechthoek 50">
            <a:extLst>
              <a:ext uri="{FF2B5EF4-FFF2-40B4-BE49-F238E27FC236}">
                <a16:creationId xmlns:a16="http://schemas.microsoft.com/office/drawing/2014/main" id="{8A231827-E814-1E36-6ACA-8D0CF5A62E62}"/>
              </a:ext>
            </a:extLst>
          </p:cNvPr>
          <p:cNvSpPr/>
          <p:nvPr/>
        </p:nvSpPr>
        <p:spPr>
          <a:xfrm>
            <a:off x="6604554" y="5104919"/>
            <a:ext cx="2545407" cy="1620816"/>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000" dirty="0">
                <a:solidFill>
                  <a:schemeClr val="tx1"/>
                </a:solidFill>
                <a:effectLst/>
                <a:latin typeface="RobotoCondensed"/>
                <a:cs typeface="Arial" panose="020B0604020202020204" pitchFamily="34" charset="0"/>
              </a:rPr>
              <a:t>Stel een wereldwijde koolstofprijs in, die energiebronnen die meer koolstofdioxide uitstoten zwaarder belast of stel een norm in voor schone elektriciteit of een emissienorm. Energieproducenten zouden extra kosten bij hun klanten kunnen doorberekenen, dus er is beleid nodig om de armste bevolkingsgroepen te ontzien.</a:t>
            </a:r>
            <a:endParaRPr lang="nl-NL" sz="1000" dirty="0">
              <a:solidFill>
                <a:schemeClr val="tx1"/>
              </a:solidFill>
              <a:latin typeface="RobotoCondensed"/>
              <a:cs typeface="Arial" panose="020B0604020202020204" pitchFamily="34" charset="0"/>
            </a:endParaRPr>
          </a:p>
        </p:txBody>
      </p:sp>
      <p:cxnSp>
        <p:nvCxnSpPr>
          <p:cNvPr id="65" name="Rechte verbindingslijn met pijl 64">
            <a:extLst>
              <a:ext uri="{FF2B5EF4-FFF2-40B4-BE49-F238E27FC236}">
                <a16:creationId xmlns:a16="http://schemas.microsoft.com/office/drawing/2014/main" id="{7FE2B001-575C-0E38-FDF5-199BD6EF0A9C}"/>
              </a:ext>
            </a:extLst>
          </p:cNvPr>
          <p:cNvCxnSpPr>
            <a:cxnSpLocks/>
            <a:stCxn id="50" idx="2"/>
          </p:cNvCxnSpPr>
          <p:nvPr/>
        </p:nvCxnSpPr>
        <p:spPr>
          <a:xfrm>
            <a:off x="4737564" y="1945227"/>
            <a:ext cx="531314" cy="616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Rechte verbindingslijn met pijl 65">
            <a:extLst>
              <a:ext uri="{FF2B5EF4-FFF2-40B4-BE49-F238E27FC236}">
                <a16:creationId xmlns:a16="http://schemas.microsoft.com/office/drawing/2014/main" id="{CA7E2D3C-76AC-8DB8-0617-60F9604120FF}"/>
              </a:ext>
            </a:extLst>
          </p:cNvPr>
          <p:cNvCxnSpPr>
            <a:cxnSpLocks/>
            <a:stCxn id="45" idx="3"/>
          </p:cNvCxnSpPr>
          <p:nvPr/>
        </p:nvCxnSpPr>
        <p:spPr>
          <a:xfrm flipV="1">
            <a:off x="2918086" y="3851836"/>
            <a:ext cx="1706928" cy="11307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Rechte verbindingslijn met pijl 66">
            <a:extLst>
              <a:ext uri="{FF2B5EF4-FFF2-40B4-BE49-F238E27FC236}">
                <a16:creationId xmlns:a16="http://schemas.microsoft.com/office/drawing/2014/main" id="{2F968814-BE23-DFEE-5CF1-2BE2D26154CF}"/>
              </a:ext>
            </a:extLst>
          </p:cNvPr>
          <p:cNvCxnSpPr>
            <a:cxnSpLocks/>
            <a:stCxn id="48" idx="1"/>
          </p:cNvCxnSpPr>
          <p:nvPr/>
        </p:nvCxnSpPr>
        <p:spPr>
          <a:xfrm flipH="1">
            <a:off x="7645335" y="2554999"/>
            <a:ext cx="1917777" cy="7171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Rechte verbindingslijn met pijl 67">
            <a:extLst>
              <a:ext uri="{FF2B5EF4-FFF2-40B4-BE49-F238E27FC236}">
                <a16:creationId xmlns:a16="http://schemas.microsoft.com/office/drawing/2014/main" id="{11F0CE2A-E8F6-7A62-D969-176580A3DC6F}"/>
              </a:ext>
            </a:extLst>
          </p:cNvPr>
          <p:cNvCxnSpPr>
            <a:cxnSpLocks/>
            <a:stCxn id="46" idx="3"/>
          </p:cNvCxnSpPr>
          <p:nvPr/>
        </p:nvCxnSpPr>
        <p:spPr>
          <a:xfrm>
            <a:off x="2918086" y="2516841"/>
            <a:ext cx="1706928" cy="7552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Rechte verbindingslijn met pijl 68">
            <a:extLst>
              <a:ext uri="{FF2B5EF4-FFF2-40B4-BE49-F238E27FC236}">
                <a16:creationId xmlns:a16="http://schemas.microsoft.com/office/drawing/2014/main" id="{D4523BCE-FD5F-A52A-E076-73684C117090}"/>
              </a:ext>
            </a:extLst>
          </p:cNvPr>
          <p:cNvCxnSpPr>
            <a:cxnSpLocks/>
            <a:stCxn id="49" idx="2"/>
          </p:cNvCxnSpPr>
          <p:nvPr/>
        </p:nvCxnSpPr>
        <p:spPr>
          <a:xfrm flipH="1">
            <a:off x="7146335" y="1945227"/>
            <a:ext cx="657934" cy="6097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Rechte verbindingslijn met pijl 77">
            <a:extLst>
              <a:ext uri="{FF2B5EF4-FFF2-40B4-BE49-F238E27FC236}">
                <a16:creationId xmlns:a16="http://schemas.microsoft.com/office/drawing/2014/main" id="{589DD14F-2EEB-2269-4A11-C2A66D67338D}"/>
              </a:ext>
            </a:extLst>
          </p:cNvPr>
          <p:cNvCxnSpPr>
            <a:cxnSpLocks/>
            <a:stCxn id="47" idx="1"/>
          </p:cNvCxnSpPr>
          <p:nvPr/>
        </p:nvCxnSpPr>
        <p:spPr>
          <a:xfrm flipH="1" flipV="1">
            <a:off x="7645335" y="3818484"/>
            <a:ext cx="1917777" cy="8876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Rechte verbindingslijn met pijl 80">
            <a:extLst>
              <a:ext uri="{FF2B5EF4-FFF2-40B4-BE49-F238E27FC236}">
                <a16:creationId xmlns:a16="http://schemas.microsoft.com/office/drawing/2014/main" id="{C0F5B6F3-BC83-5F5E-C330-A0566E329569}"/>
              </a:ext>
            </a:extLst>
          </p:cNvPr>
          <p:cNvCxnSpPr>
            <a:cxnSpLocks/>
            <a:stCxn id="51" idx="0"/>
          </p:cNvCxnSpPr>
          <p:nvPr/>
        </p:nvCxnSpPr>
        <p:spPr>
          <a:xfrm flipH="1" flipV="1">
            <a:off x="7324165" y="4557174"/>
            <a:ext cx="553093" cy="547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Rechte verbindingslijn met pijl 83">
            <a:extLst>
              <a:ext uri="{FF2B5EF4-FFF2-40B4-BE49-F238E27FC236}">
                <a16:creationId xmlns:a16="http://schemas.microsoft.com/office/drawing/2014/main" id="{90AE11DB-76B3-ADA4-B329-A2C4A7B06AAD}"/>
              </a:ext>
            </a:extLst>
          </p:cNvPr>
          <p:cNvCxnSpPr>
            <a:cxnSpLocks/>
            <a:stCxn id="26" idx="0"/>
          </p:cNvCxnSpPr>
          <p:nvPr/>
        </p:nvCxnSpPr>
        <p:spPr>
          <a:xfrm flipV="1">
            <a:off x="4683776" y="4557174"/>
            <a:ext cx="354389" cy="547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966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9913C8E3-B071-9967-F800-74CB818BD7F4}"/>
              </a:ext>
            </a:extLst>
          </p:cNvPr>
          <p:cNvPicPr>
            <a:picLocks noChangeAspect="1"/>
          </p:cNvPicPr>
          <p:nvPr/>
        </p:nvPicPr>
        <p:blipFill rotWithShape="1">
          <a:blip r:embed="rId2"/>
          <a:srcRect l="33164"/>
          <a:stretch/>
        </p:blipFill>
        <p:spPr>
          <a:xfrm>
            <a:off x="4618041" y="2592280"/>
            <a:ext cx="5650626" cy="2221239"/>
          </a:xfrm>
          <a:prstGeom prst="rect">
            <a:avLst/>
          </a:prstGeom>
        </p:spPr>
      </p:pic>
      <p:sp>
        <p:nvSpPr>
          <p:cNvPr id="6" name="Rechthoek 5">
            <a:extLst>
              <a:ext uri="{FF2B5EF4-FFF2-40B4-BE49-F238E27FC236}">
                <a16:creationId xmlns:a16="http://schemas.microsoft.com/office/drawing/2014/main" id="{7FDB30B4-1568-ADF3-741A-E9B32F2A1267}"/>
              </a:ext>
            </a:extLst>
          </p:cNvPr>
          <p:cNvSpPr/>
          <p:nvPr/>
        </p:nvSpPr>
        <p:spPr>
          <a:xfrm>
            <a:off x="9347053" y="453098"/>
            <a:ext cx="2011229" cy="1689465"/>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050" dirty="0">
                <a:solidFill>
                  <a:schemeClr val="tx1"/>
                </a:solidFill>
                <a:latin typeface="RobotoCondensed"/>
              </a:rPr>
              <a:t>U</a:t>
            </a:r>
            <a:r>
              <a:rPr lang="nl-NL" sz="1050" b="0" i="0" dirty="0">
                <a:solidFill>
                  <a:schemeClr val="tx1"/>
                </a:solidFill>
                <a:effectLst/>
                <a:latin typeface="RobotoCondensed"/>
              </a:rPr>
              <a:t>itstoot van broeikasgassen zoals methaan, distikstofmonoxide en fluorgassen. Methaanuitstoot wordt veroorzaakt door koeien, landbouw, gasboringen en afval. </a:t>
            </a:r>
            <a:endParaRPr lang="nl-NL" sz="1050" dirty="0">
              <a:solidFill>
                <a:schemeClr val="tx1"/>
              </a:solidFill>
            </a:endParaRPr>
          </a:p>
        </p:txBody>
      </p:sp>
      <p:sp>
        <p:nvSpPr>
          <p:cNvPr id="9" name="Rechthoek 8">
            <a:extLst>
              <a:ext uri="{FF2B5EF4-FFF2-40B4-BE49-F238E27FC236}">
                <a16:creationId xmlns:a16="http://schemas.microsoft.com/office/drawing/2014/main" id="{AF373073-D9F2-DD46-7625-8662387B394C}"/>
              </a:ext>
            </a:extLst>
          </p:cNvPr>
          <p:cNvSpPr/>
          <p:nvPr/>
        </p:nvSpPr>
        <p:spPr>
          <a:xfrm>
            <a:off x="582706" y="4149858"/>
            <a:ext cx="1982417" cy="204475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000" dirty="0">
                <a:solidFill>
                  <a:schemeClr val="tx1"/>
                </a:solidFill>
                <a:latin typeface="RobotoCondensed"/>
              </a:rPr>
              <a:t>Bevorder gebruik van elektriciteit, in plaats van olie en gas in gebouwen, apparaten, verwarmingssystemen en andere machines. Gebruik van elektromotoren leidt alleen tot verminderde uitstoot en verbeterde luchtkwaliteit als de elektriciteit van een koolstofarme bron zoals zonne-energie of windenergie komt.</a:t>
            </a:r>
          </a:p>
        </p:txBody>
      </p:sp>
      <p:sp>
        <p:nvSpPr>
          <p:cNvPr id="10" name="Rechthoek 9">
            <a:extLst>
              <a:ext uri="{FF2B5EF4-FFF2-40B4-BE49-F238E27FC236}">
                <a16:creationId xmlns:a16="http://schemas.microsoft.com/office/drawing/2014/main" id="{C5BC7C67-EA77-BA50-D3AD-6158479C1325}"/>
              </a:ext>
            </a:extLst>
          </p:cNvPr>
          <p:cNvSpPr/>
          <p:nvPr/>
        </p:nvSpPr>
        <p:spPr>
          <a:xfrm>
            <a:off x="6462509" y="429189"/>
            <a:ext cx="2448718" cy="156742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000" b="0" i="0" dirty="0">
                <a:solidFill>
                  <a:schemeClr val="tx1"/>
                </a:solidFill>
                <a:effectLst/>
                <a:latin typeface="RobotoCondensed"/>
              </a:rPr>
              <a:t>Ontbossing wordt voornamelijk veroorzaakt door behoefte aan landbouwgrond, wat resulteert in permanente ontbossing. Als er minder behoefte is aan landbouwgrond vanwege een kleinere voedselbehoefte voor dieren, minder voedselverspilling of betere gewasopbrengst, kan ontbossing flink worden teruggebracht.</a:t>
            </a:r>
            <a:endParaRPr lang="nl-NL" sz="1000" dirty="0">
              <a:solidFill>
                <a:schemeClr val="tx1"/>
              </a:solidFill>
            </a:endParaRPr>
          </a:p>
        </p:txBody>
      </p:sp>
      <p:sp>
        <p:nvSpPr>
          <p:cNvPr id="11" name="Rechthoek 10">
            <a:extLst>
              <a:ext uri="{FF2B5EF4-FFF2-40B4-BE49-F238E27FC236}">
                <a16:creationId xmlns:a16="http://schemas.microsoft.com/office/drawing/2014/main" id="{77BAA05D-33B5-609A-9356-F0D09036A166}"/>
              </a:ext>
            </a:extLst>
          </p:cNvPr>
          <p:cNvSpPr/>
          <p:nvPr/>
        </p:nvSpPr>
        <p:spPr>
          <a:xfrm>
            <a:off x="8148918" y="4886223"/>
            <a:ext cx="1999130" cy="1696325"/>
          </a:xfrm>
          <a:prstGeom prst="rect">
            <a:avLst/>
          </a:prstGeom>
          <a:solidFill>
            <a:schemeClr val="tx1">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000" dirty="0">
                <a:solidFill>
                  <a:schemeClr val="bg1"/>
                </a:solidFill>
                <a:latin typeface="RobotoCondensed"/>
              </a:rPr>
              <a:t>Plant nieuwe bossen of herstel oude bossen. Zolang bomen groeien, nemen ze koolstof op uit de lucht, wat leidt tot een lagere concentratie van koolstofdioxide. Ondoordachte, grootschalige bebossing kan echter biodiversiteit in gevaar brengen.</a:t>
            </a:r>
          </a:p>
        </p:txBody>
      </p:sp>
      <p:sp>
        <p:nvSpPr>
          <p:cNvPr id="12" name="Rechthoek 11">
            <a:extLst>
              <a:ext uri="{FF2B5EF4-FFF2-40B4-BE49-F238E27FC236}">
                <a16:creationId xmlns:a16="http://schemas.microsoft.com/office/drawing/2014/main" id="{7D1FE4ED-0B44-72A3-748B-38E33A36E09E}"/>
              </a:ext>
            </a:extLst>
          </p:cNvPr>
          <p:cNvSpPr/>
          <p:nvPr/>
        </p:nvSpPr>
        <p:spPr>
          <a:xfrm>
            <a:off x="10311490" y="3832028"/>
            <a:ext cx="1686974" cy="1510938"/>
          </a:xfrm>
          <a:prstGeom prst="rect">
            <a:avLst/>
          </a:prstGeom>
          <a:solidFill>
            <a:schemeClr val="tx1">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050" b="0" i="0" dirty="0">
                <a:solidFill>
                  <a:schemeClr val="bg1"/>
                </a:solidFill>
                <a:effectLst/>
                <a:latin typeface="RobotoCondensed"/>
              </a:rPr>
              <a:t>CO</a:t>
            </a:r>
            <a:r>
              <a:rPr lang="nl-NL" sz="1050" b="0" i="0" baseline="-25000" dirty="0">
                <a:solidFill>
                  <a:schemeClr val="bg1"/>
                </a:solidFill>
                <a:effectLst/>
                <a:latin typeface="RobotoCondensed"/>
              </a:rPr>
              <a:t>2</a:t>
            </a:r>
            <a:r>
              <a:rPr lang="nl-NL" sz="1050" b="0" i="0" dirty="0">
                <a:solidFill>
                  <a:schemeClr val="bg1"/>
                </a:solidFill>
                <a:effectLst/>
                <a:latin typeface="RobotoCondensed"/>
              </a:rPr>
              <a:t>-verwijdering (CDR) haalt koolstof uit de atmosfeer door kunstmatige afvangst en opslag of door versterking van natuurlijke verwijdering.</a:t>
            </a:r>
            <a:endParaRPr lang="nl-NL" sz="1050" dirty="0">
              <a:solidFill>
                <a:schemeClr val="bg1"/>
              </a:solidFill>
            </a:endParaRPr>
          </a:p>
        </p:txBody>
      </p:sp>
      <p:sp>
        <p:nvSpPr>
          <p:cNvPr id="13" name="Rechthoek 12">
            <a:extLst>
              <a:ext uri="{FF2B5EF4-FFF2-40B4-BE49-F238E27FC236}">
                <a16:creationId xmlns:a16="http://schemas.microsoft.com/office/drawing/2014/main" id="{82E789A6-92B2-F891-3A37-966DCF409F77}"/>
              </a:ext>
            </a:extLst>
          </p:cNvPr>
          <p:cNvSpPr/>
          <p:nvPr/>
        </p:nvSpPr>
        <p:spPr>
          <a:xfrm>
            <a:off x="666802" y="2142564"/>
            <a:ext cx="2631682" cy="1748117"/>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000" dirty="0">
                <a:solidFill>
                  <a:schemeClr val="tx1"/>
                </a:solidFill>
                <a:latin typeface="RobotoCondensed"/>
              </a:rPr>
              <a:t>Bevorder of verminder de energie-efficiëntie van gebouwen, apparaten en machines. Hiertoe behoort de bouw van goed geïsoleerde huizen, en het verminderen van de energievraag van fabrieken. Maatregelen voor energie-efficiëntie kunnen geld besparen door een afname van de energievraag en kunnen de gezondheid van mensen in de betreffende gebouwen verbeteren.</a:t>
            </a:r>
          </a:p>
        </p:txBody>
      </p:sp>
      <p:sp>
        <p:nvSpPr>
          <p:cNvPr id="17" name="Rechthoek 16">
            <a:extLst>
              <a:ext uri="{FF2B5EF4-FFF2-40B4-BE49-F238E27FC236}">
                <a16:creationId xmlns:a16="http://schemas.microsoft.com/office/drawing/2014/main" id="{8FF2A1F2-9FAC-C952-147D-EE52E48F76F2}"/>
              </a:ext>
            </a:extLst>
          </p:cNvPr>
          <p:cNvSpPr/>
          <p:nvPr/>
        </p:nvSpPr>
        <p:spPr>
          <a:xfrm>
            <a:off x="3743790" y="275451"/>
            <a:ext cx="2282893" cy="1703578"/>
          </a:xfrm>
          <a:prstGeom prst="rec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000" dirty="0">
                <a:solidFill>
                  <a:schemeClr val="tx1"/>
                </a:solidFill>
                <a:latin typeface="RobotoCondensed"/>
              </a:rPr>
              <a:t>Stimuleer de aanschaf van nieuwe elektrische auto's, vrachtwagens, bussen en treinen, en indien mogelijk zelfs schepen en vliegtuigen. Het gebruik van elektromotoren voor transport helpt om luchtvervuiling en de uitstoot van broeikasgassen te verminderen, indien de elektriciteit afkomstig is van een koolstofarme bron, zoals de zon of wind.</a:t>
            </a:r>
          </a:p>
        </p:txBody>
      </p:sp>
      <p:sp>
        <p:nvSpPr>
          <p:cNvPr id="18" name="Rechthoek 17">
            <a:extLst>
              <a:ext uri="{FF2B5EF4-FFF2-40B4-BE49-F238E27FC236}">
                <a16:creationId xmlns:a16="http://schemas.microsoft.com/office/drawing/2014/main" id="{C477F96F-7960-7456-AE05-899A73BA193D}"/>
              </a:ext>
            </a:extLst>
          </p:cNvPr>
          <p:cNvSpPr/>
          <p:nvPr/>
        </p:nvSpPr>
        <p:spPr>
          <a:xfrm>
            <a:off x="990423" y="275451"/>
            <a:ext cx="2429747" cy="1703579"/>
          </a:xfrm>
          <a:prstGeom prst="rec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000" dirty="0">
                <a:solidFill>
                  <a:schemeClr val="tx1"/>
                </a:solidFill>
                <a:latin typeface="RobotoCondensed"/>
              </a:rPr>
              <a:t>Verhoog of verlaag de energie-efficiëntie van voertuigen, schepen, luchtvaart en transportsystemen. Hiertoe behoren hybride auto's, uitbreidingen van openbaar vervoer, en manieren waarop mensen zich kunnen verplaatsen met minder energie. Energie-efficiënte maatregelen kunnen de volksgezondheid verbeteren en geld besparen.</a:t>
            </a:r>
          </a:p>
        </p:txBody>
      </p:sp>
      <p:sp>
        <p:nvSpPr>
          <p:cNvPr id="20" name="Rechthoek 19">
            <a:extLst>
              <a:ext uri="{FF2B5EF4-FFF2-40B4-BE49-F238E27FC236}">
                <a16:creationId xmlns:a16="http://schemas.microsoft.com/office/drawing/2014/main" id="{D7CE899C-B85E-4EEF-7A6D-9CF87A3829FA}"/>
              </a:ext>
            </a:extLst>
          </p:cNvPr>
          <p:cNvSpPr/>
          <p:nvPr/>
        </p:nvSpPr>
        <p:spPr>
          <a:xfrm>
            <a:off x="5350821" y="4961733"/>
            <a:ext cx="2425596" cy="1620816"/>
          </a:xfrm>
          <a:prstGeom prst="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br>
              <a:rPr lang="nl-NL" sz="1000" dirty="0">
                <a:solidFill>
                  <a:schemeClr val="tx1"/>
                </a:solidFill>
                <a:latin typeface="RobotoCondensed"/>
              </a:rPr>
            </a:br>
            <a:r>
              <a:rPr lang="nl-NL" sz="1000" dirty="0">
                <a:solidFill>
                  <a:schemeClr val="tx1"/>
                </a:solidFill>
                <a:latin typeface="RobotoCondensed"/>
              </a:rPr>
              <a:t>Ga uit van hogere of lagere groei in geproduceerde goederen en aangeboden diensten. Economische groei wordt gemeten in inkomen per persoon en is een belangrijke drijfveer voor consumptie. Er zijn alternatieve economische structuren om aan de behoefte van mensen te voldoen, die niet gebaseerd zijn op constante economische groei.</a:t>
            </a:r>
          </a:p>
          <a:p>
            <a:pPr algn="ctr"/>
            <a:endParaRPr lang="nl-NL" sz="900" dirty="0">
              <a:solidFill>
                <a:schemeClr val="bg1"/>
              </a:solidFill>
            </a:endParaRPr>
          </a:p>
        </p:txBody>
      </p:sp>
      <p:sp>
        <p:nvSpPr>
          <p:cNvPr id="21" name="Rechthoek 20">
            <a:extLst>
              <a:ext uri="{FF2B5EF4-FFF2-40B4-BE49-F238E27FC236}">
                <a16:creationId xmlns:a16="http://schemas.microsoft.com/office/drawing/2014/main" id="{2E6C2AEC-B270-EE24-A694-4D70CDA5A981}"/>
              </a:ext>
            </a:extLst>
          </p:cNvPr>
          <p:cNvSpPr/>
          <p:nvPr/>
        </p:nvSpPr>
        <p:spPr>
          <a:xfrm>
            <a:off x="2886431" y="4970698"/>
            <a:ext cx="2241380" cy="1620816"/>
          </a:xfrm>
          <a:prstGeom prst="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050" dirty="0">
                <a:solidFill>
                  <a:schemeClr val="tx1"/>
                </a:solidFill>
                <a:latin typeface="RobotoCondensed"/>
              </a:rPr>
              <a:t>Ga uit van hogere of lagere bevolkingsgroei. Hoewel er een zekere verwachte trend is voor de bevolkingsgroei, kunnen stappen worden genomen zoals onderwijs voor vrouwen en toegang tot gezinsplanning, die aantoonbaar leiden tot kleinere families en dus een lagere bevolkingsgroei.</a:t>
            </a:r>
          </a:p>
        </p:txBody>
      </p:sp>
      <p:cxnSp>
        <p:nvCxnSpPr>
          <p:cNvPr id="28" name="Rechte verbindingslijn met pijl 27">
            <a:extLst>
              <a:ext uri="{FF2B5EF4-FFF2-40B4-BE49-F238E27FC236}">
                <a16:creationId xmlns:a16="http://schemas.microsoft.com/office/drawing/2014/main" id="{98FF4AED-BCB5-D9FB-2693-F3BA76D81A47}"/>
              </a:ext>
            </a:extLst>
          </p:cNvPr>
          <p:cNvCxnSpPr>
            <a:cxnSpLocks/>
          </p:cNvCxnSpPr>
          <p:nvPr/>
        </p:nvCxnSpPr>
        <p:spPr>
          <a:xfrm flipH="1">
            <a:off x="7848677" y="2020537"/>
            <a:ext cx="1448" cy="7674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Rechte verbindingslijn met pijl 28">
            <a:extLst>
              <a:ext uri="{FF2B5EF4-FFF2-40B4-BE49-F238E27FC236}">
                <a16:creationId xmlns:a16="http://schemas.microsoft.com/office/drawing/2014/main" id="{F915E22D-3AAB-7FB3-2C7E-66E1AD4A857D}"/>
              </a:ext>
            </a:extLst>
          </p:cNvPr>
          <p:cNvCxnSpPr>
            <a:cxnSpLocks/>
            <a:stCxn id="6" idx="2"/>
          </p:cNvCxnSpPr>
          <p:nvPr/>
        </p:nvCxnSpPr>
        <p:spPr>
          <a:xfrm flipH="1">
            <a:off x="9903360" y="2142563"/>
            <a:ext cx="449308" cy="6971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Rechte verbindingslijn met pijl 30">
            <a:extLst>
              <a:ext uri="{FF2B5EF4-FFF2-40B4-BE49-F238E27FC236}">
                <a16:creationId xmlns:a16="http://schemas.microsoft.com/office/drawing/2014/main" id="{770C3063-1D78-4182-BA16-124456FA39D0}"/>
              </a:ext>
            </a:extLst>
          </p:cNvPr>
          <p:cNvCxnSpPr>
            <a:cxnSpLocks/>
            <a:stCxn id="13" idx="3"/>
          </p:cNvCxnSpPr>
          <p:nvPr/>
        </p:nvCxnSpPr>
        <p:spPr>
          <a:xfrm>
            <a:off x="3298484" y="3016623"/>
            <a:ext cx="1361558" cy="509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Rechte verbindingslijn met pijl 34">
            <a:extLst>
              <a:ext uri="{FF2B5EF4-FFF2-40B4-BE49-F238E27FC236}">
                <a16:creationId xmlns:a16="http://schemas.microsoft.com/office/drawing/2014/main" id="{E3718C3A-B720-31E5-41E8-F78B0B1729FB}"/>
              </a:ext>
            </a:extLst>
          </p:cNvPr>
          <p:cNvCxnSpPr>
            <a:cxnSpLocks/>
          </p:cNvCxnSpPr>
          <p:nvPr/>
        </p:nvCxnSpPr>
        <p:spPr>
          <a:xfrm flipV="1">
            <a:off x="2513931" y="3785589"/>
            <a:ext cx="3582069" cy="92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Rechte verbindingslijn met pijl 40">
            <a:extLst>
              <a:ext uri="{FF2B5EF4-FFF2-40B4-BE49-F238E27FC236}">
                <a16:creationId xmlns:a16="http://schemas.microsoft.com/office/drawing/2014/main" id="{AA866353-E17C-8D74-627C-C0D84B4FDDC9}"/>
              </a:ext>
            </a:extLst>
          </p:cNvPr>
          <p:cNvCxnSpPr>
            <a:cxnSpLocks/>
            <a:stCxn id="17" idx="2"/>
          </p:cNvCxnSpPr>
          <p:nvPr/>
        </p:nvCxnSpPr>
        <p:spPr>
          <a:xfrm>
            <a:off x="4885237" y="1979029"/>
            <a:ext cx="1708448" cy="8073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Rechte verbindingslijn met pijl 38">
            <a:extLst>
              <a:ext uri="{FF2B5EF4-FFF2-40B4-BE49-F238E27FC236}">
                <a16:creationId xmlns:a16="http://schemas.microsoft.com/office/drawing/2014/main" id="{918964E6-7DFE-36CC-13CF-5820B36C56E5}"/>
              </a:ext>
            </a:extLst>
          </p:cNvPr>
          <p:cNvCxnSpPr>
            <a:cxnSpLocks/>
          </p:cNvCxnSpPr>
          <p:nvPr/>
        </p:nvCxnSpPr>
        <p:spPr>
          <a:xfrm>
            <a:off x="3420170" y="1979029"/>
            <a:ext cx="1402648" cy="794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Rechte verbindingslijn met pijl 44">
            <a:extLst>
              <a:ext uri="{FF2B5EF4-FFF2-40B4-BE49-F238E27FC236}">
                <a16:creationId xmlns:a16="http://schemas.microsoft.com/office/drawing/2014/main" id="{4A9BA1A3-F508-A5AD-C36A-4A0605DE7789}"/>
              </a:ext>
            </a:extLst>
          </p:cNvPr>
          <p:cNvCxnSpPr>
            <a:cxnSpLocks/>
            <a:stCxn id="12" idx="1"/>
          </p:cNvCxnSpPr>
          <p:nvPr/>
        </p:nvCxnSpPr>
        <p:spPr>
          <a:xfrm flipH="1" flipV="1">
            <a:off x="9995647" y="3890682"/>
            <a:ext cx="315843" cy="696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Rechte verbindingslijn met pijl 45">
            <a:extLst>
              <a:ext uri="{FF2B5EF4-FFF2-40B4-BE49-F238E27FC236}">
                <a16:creationId xmlns:a16="http://schemas.microsoft.com/office/drawing/2014/main" id="{AD5E88D0-6C88-D041-9CD2-53E55A53F0B3}"/>
              </a:ext>
            </a:extLst>
          </p:cNvPr>
          <p:cNvCxnSpPr>
            <a:cxnSpLocks/>
            <a:stCxn id="21" idx="0"/>
          </p:cNvCxnSpPr>
          <p:nvPr/>
        </p:nvCxnSpPr>
        <p:spPr>
          <a:xfrm flipV="1">
            <a:off x="4007121" y="4520239"/>
            <a:ext cx="877536" cy="4504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Rechte verbindingslijn met pijl 46">
            <a:extLst>
              <a:ext uri="{FF2B5EF4-FFF2-40B4-BE49-F238E27FC236}">
                <a16:creationId xmlns:a16="http://schemas.microsoft.com/office/drawing/2014/main" id="{4871C890-A20F-0C7F-AF26-2924A454BA91}"/>
              </a:ext>
            </a:extLst>
          </p:cNvPr>
          <p:cNvCxnSpPr>
            <a:cxnSpLocks/>
            <a:stCxn id="20" idx="0"/>
          </p:cNvCxnSpPr>
          <p:nvPr/>
        </p:nvCxnSpPr>
        <p:spPr>
          <a:xfrm flipH="1" flipV="1">
            <a:off x="6305035" y="4511274"/>
            <a:ext cx="258584" cy="4504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Rechte verbindingslijn met pijl 47">
            <a:extLst>
              <a:ext uri="{FF2B5EF4-FFF2-40B4-BE49-F238E27FC236}">
                <a16:creationId xmlns:a16="http://schemas.microsoft.com/office/drawing/2014/main" id="{BBF68120-C4E1-0B27-F25D-5E18CC791495}"/>
              </a:ext>
            </a:extLst>
          </p:cNvPr>
          <p:cNvCxnSpPr>
            <a:cxnSpLocks/>
            <a:stCxn id="11" idx="1"/>
          </p:cNvCxnSpPr>
          <p:nvPr/>
        </p:nvCxnSpPr>
        <p:spPr>
          <a:xfrm flipH="1" flipV="1">
            <a:off x="7682753" y="3953435"/>
            <a:ext cx="466165" cy="17809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526193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771</Words>
  <Application>Microsoft Office PowerPoint</Application>
  <PresentationFormat>Breedbeeld</PresentationFormat>
  <Paragraphs>18</Paragraphs>
  <Slides>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vt:i4>
      </vt:variant>
    </vt:vector>
  </HeadingPairs>
  <TitlesOfParts>
    <vt:vector size="7" baseType="lpstr">
      <vt:lpstr>Arial</vt:lpstr>
      <vt:lpstr>Calibri</vt:lpstr>
      <vt:lpstr>Calibri Light</vt:lpstr>
      <vt:lpstr>RobotoCondensed</vt:lpstr>
      <vt:lpstr>Kantoorthema</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Amber van der Kooij</dc:creator>
  <cp:lastModifiedBy>Amber van der Kooij</cp:lastModifiedBy>
  <cp:revision>1</cp:revision>
  <dcterms:created xsi:type="dcterms:W3CDTF">2024-03-26T11:29:06Z</dcterms:created>
  <dcterms:modified xsi:type="dcterms:W3CDTF">2024-03-26T12:27:42Z</dcterms:modified>
</cp:coreProperties>
</file>